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5" r:id="rId8"/>
    <p:sldId id="260" r:id="rId9"/>
    <p:sldId id="261" r:id="rId10"/>
    <p:sldId id="262" r:id="rId11"/>
    <p:sldId id="264" r:id="rId12"/>
    <p:sldId id="263" r:id="rId13"/>
  </p:sldIdLst>
  <p:sldSz cx="14630400" cy="8229600"/>
  <p:notesSz cx="8229600" cy="14630400"/>
  <p:embeddedFontLst>
    <p:embeddedFont>
      <p:font typeface="Merriweather" panose="00000500000000000000" pitchFamily="34" charset="-122"/>
      <p:regular r:id="rId17"/>
    </p:embeddedFont>
    <p:embeddedFont>
      <p:font typeface="Merriweather" panose="00000500000000000000" pitchFamily="34" charset="0"/>
      <p:regular r:id="rId18"/>
    </p:embeddedFont>
    <p:embeddedFont>
      <p:font typeface="Merriweather" panose="00000500000000000000" pitchFamily="34" charset="-120"/>
      <p:regular r:id="rId19"/>
    </p:embeddedFont>
    <p:embeddedFont>
      <p:font typeface="Calibri" panose="020F0502020204030204" charset="0"/>
      <p:regular r:id="rId20"/>
      <p:bold r:id="rId21"/>
      <p:italic r:id="rId22"/>
      <p:boldItalic r:id="rId23"/>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80AC"/>
    <a:srgbClr val="093E5E"/>
    <a:srgbClr val="09151A"/>
    <a:srgbClr val="0915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9.xml"/><Relationship Id="rId5" Type="http://schemas.openxmlformats.org/officeDocument/2006/relationships/image" Target="../media/image25.png"/><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5.xml"/><Relationship Id="rId2" Type="http://schemas.openxmlformats.org/officeDocument/2006/relationships/image" Target="../media/image12.png"/><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5.xml"/><Relationship Id="rId2" Type="http://schemas.openxmlformats.org/officeDocument/2006/relationships/image" Target="../media/image14.png"/><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6.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2032516"/>
            <a:ext cx="7416403" cy="1542574"/>
          </a:xfrm>
          <a:prstGeom prst="rect">
            <a:avLst/>
          </a:prstGeom>
          <a:noFill/>
        </p:spPr>
        <p:txBody>
          <a:bodyPr wrap="square" lIns="0" tIns="0" rIns="0" bIns="0" rtlCol="0" anchor="t"/>
          <a:lstStyle/>
          <a:p>
            <a:pPr marL="0" indent="0" algn="ctr">
              <a:lnSpc>
                <a:spcPts val="6050"/>
              </a:lnSpc>
              <a:buNone/>
            </a:pPr>
            <a:r>
              <a:rPr lang="en-US" sz="4850" b="1" dirty="0">
                <a:solidFill>
                  <a:srgbClr val="F5F0F0"/>
                </a:solidFill>
                <a:latin typeface="Times New Roman" panose="02020603050405020304" charset="0"/>
                <a:ea typeface="Merriweather" panose="00000500000000000000" pitchFamily="34" charset="-122"/>
                <a:cs typeface="Times New Roman" panose="02020603050405020304" charset="0"/>
              </a:rPr>
              <a:t>Predicting Food Delivery Times</a:t>
            </a:r>
            <a:endParaRPr lang="en-US" sz="4850" b="1" dirty="0">
              <a:solidFill>
                <a:srgbClr val="F5F0F0"/>
              </a:solidFill>
              <a:latin typeface="Times New Roman" panose="02020603050405020304" charset="0"/>
              <a:ea typeface="Merriweather" panose="00000500000000000000" pitchFamily="34" charset="-122"/>
              <a:cs typeface="Times New Roman" panose="02020603050405020304" charset="0"/>
            </a:endParaRPr>
          </a:p>
        </p:txBody>
      </p:sp>
      <p:sp>
        <p:nvSpPr>
          <p:cNvPr id="4" name="Text 1"/>
          <p:cNvSpPr/>
          <p:nvPr/>
        </p:nvSpPr>
        <p:spPr>
          <a:xfrm>
            <a:off x="6350198" y="3945255"/>
            <a:ext cx="7416403" cy="1579245"/>
          </a:xfrm>
          <a:prstGeom prst="rect">
            <a:avLst/>
          </a:prstGeom>
          <a:noFill/>
        </p:spPr>
        <p:txBody>
          <a:bodyPr wrap="square" lIns="0" tIns="0" rIns="0" bIns="0" rtlCol="0" anchor="t"/>
          <a:lstStyle/>
          <a:p>
            <a:pPr marL="0" indent="0" algn="l">
              <a:lnSpc>
                <a:spcPts val="3100"/>
              </a:lnSpc>
              <a:buNone/>
            </a:pPr>
            <a:r>
              <a:rPr lang="en-US" sz="2400" dirty="0">
                <a:solidFill>
                  <a:schemeClr val="bg1"/>
                </a:solidFill>
                <a:latin typeface="Times New Roman" panose="02020603050405020304" charset="0"/>
                <a:ea typeface="Merriweather" panose="00000500000000000000" pitchFamily="34" charset="-122"/>
                <a:cs typeface="Times New Roman" panose="02020603050405020304" charset="0"/>
              </a:rPr>
              <a:t>This project aims to predict food delivery times. We analyze factors like distance, weather, traffic, time of day, and courier experience. Our goal is to enhance planning and customer satisfaction through faster, more reliable deliveries.</a:t>
            </a:r>
            <a:endParaRPr lang="en-US" sz="24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5" name="Text 2"/>
          <p:cNvSpPr/>
          <p:nvPr/>
        </p:nvSpPr>
        <p:spPr>
          <a:xfrm>
            <a:off x="6350198" y="5802154"/>
            <a:ext cx="7416403" cy="394811"/>
          </a:xfrm>
          <a:prstGeom prst="rect">
            <a:avLst/>
          </a:prstGeom>
          <a:noFill/>
        </p:spPr>
        <p:txBody>
          <a:bodyPr wrap="none" lIns="0" tIns="0" rIns="0" bIns="0" rtlCol="0" anchor="t"/>
          <a:lstStyle/>
          <a:p>
            <a:pPr marL="0" indent="0" algn="l">
              <a:lnSpc>
                <a:spcPts val="3100"/>
              </a:lnSpc>
              <a:buNone/>
            </a:pPr>
            <a:r>
              <a:rPr lang="en-US" sz="1900" b="1" u="sng" dirty="0">
                <a:solidFill>
                  <a:srgbClr val="E2E6E9"/>
                </a:solidFill>
                <a:latin typeface="Times New Roman" panose="02020603050405020304" charset="0"/>
                <a:ea typeface="Merriweather" panose="00000500000000000000" pitchFamily="34" charset="-122"/>
                <a:cs typeface="Times New Roman" panose="02020603050405020304" charset="0"/>
              </a:rPr>
              <a:t>PRESENTED BY AYESHA IMRAN (2023-BSAI-011)</a:t>
            </a:r>
            <a:endParaRPr lang="en-US" sz="1900" b="1" u="sng" dirty="0">
              <a:solidFill>
                <a:srgbClr val="E2E6E9"/>
              </a:solidFill>
              <a:latin typeface="Times New Roman" panose="02020603050405020304" charset="0"/>
              <a:ea typeface="Merriweather" panose="00000500000000000000" pitchFamily="34" charset="-122"/>
              <a:cs typeface="Times New Roman" panose="02020603050405020304" charset="0"/>
            </a:endParaRPr>
          </a:p>
        </p:txBody>
      </p:sp>
      <p:sp>
        <p:nvSpPr>
          <p:cNvPr id="6" name="Rectangles 5"/>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45490" y="373380"/>
            <a:ext cx="6447155" cy="967105"/>
          </a:xfrm>
          <a:prstGeom prst="rect">
            <a:avLst/>
          </a:prstGeom>
          <a:noFill/>
        </p:spPr>
        <p:txBody>
          <a:bodyPr wrap="none" lIns="0" tIns="0" rIns="0" bIns="0" rtlCol="0" anchor="t"/>
          <a:lstStyle/>
          <a:p>
            <a:pPr marL="0" indent="0" algn="l">
              <a:lnSpc>
                <a:spcPts val="5000"/>
              </a:lnSpc>
              <a:buNone/>
            </a:pPr>
            <a:r>
              <a:rPr lang="en-US" sz="4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Conclusion</a:t>
            </a:r>
            <a:endParaRPr lang="en-US" sz="4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pic>
        <p:nvPicPr>
          <p:cNvPr id="3" name="Image 0" descr="preencoded.png"/>
          <p:cNvPicPr>
            <a:picLocks noChangeAspect="1"/>
          </p:cNvPicPr>
          <p:nvPr/>
        </p:nvPicPr>
        <p:blipFill>
          <a:blip r:embed="rId1"/>
          <a:stretch>
            <a:fillRect/>
          </a:stretch>
        </p:blipFill>
        <p:spPr>
          <a:xfrm>
            <a:off x="3360182" y="1603177"/>
            <a:ext cx="1307306" cy="1173242"/>
          </a:xfrm>
          <a:prstGeom prst="rect">
            <a:avLst/>
          </a:prstGeom>
        </p:spPr>
      </p:pic>
      <p:sp>
        <p:nvSpPr>
          <p:cNvPr id="4" name="Text 1"/>
          <p:cNvSpPr/>
          <p:nvPr/>
        </p:nvSpPr>
        <p:spPr>
          <a:xfrm>
            <a:off x="3870722" y="2156222"/>
            <a:ext cx="286226" cy="357902"/>
          </a:xfrm>
          <a:prstGeom prst="rect">
            <a:avLst/>
          </a:prstGeom>
          <a:noFill/>
        </p:spPr>
        <p:txBody>
          <a:bodyPr wrap="none" lIns="0" tIns="0" rIns="0" bIns="0" rtlCol="0" anchor="t"/>
          <a:lstStyle/>
          <a:p>
            <a:pPr marL="0" indent="0" algn="ctr">
              <a:lnSpc>
                <a:spcPts val="3600"/>
              </a:lnSpc>
              <a:buNone/>
            </a:pPr>
            <a:r>
              <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1</a:t>
            </a:r>
            <a:endPar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5" name="Text 2"/>
          <p:cNvSpPr/>
          <p:nvPr/>
        </p:nvSpPr>
        <p:spPr>
          <a:xfrm>
            <a:off x="4871085" y="1806773"/>
            <a:ext cx="2707838" cy="318135"/>
          </a:xfrm>
          <a:prstGeom prst="rect">
            <a:avLst/>
          </a:prstGeom>
          <a:noFill/>
        </p:spPr>
        <p:txBody>
          <a:bodyPr wrap="none" lIns="0" tIns="0" rIns="0" bIns="0" rtlCol="0" anchor="t"/>
          <a:lstStyle/>
          <a:p>
            <a:pPr marL="0" indent="0" algn="l">
              <a:lnSpc>
                <a:spcPts val="2500"/>
              </a:lnSpc>
              <a:buNone/>
            </a:pPr>
            <a:r>
              <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Customer Satisfaction</a:t>
            </a:r>
            <a:endPar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3"/>
          <p:cNvSpPr/>
          <p:nvPr/>
        </p:nvSpPr>
        <p:spPr>
          <a:xfrm>
            <a:off x="4871085" y="2247067"/>
            <a:ext cx="2955488" cy="325755"/>
          </a:xfrm>
          <a:prstGeom prst="rect">
            <a:avLst/>
          </a:prstGeom>
          <a:noFill/>
        </p:spPr>
        <p:txBody>
          <a:bodyPr wrap="none" lIns="0" tIns="0" rIns="0" bIns="0" rtlCol="0" anchor="t"/>
          <a:lstStyle/>
          <a:p>
            <a:pPr marL="0" indent="0" algn="l">
              <a:lnSpc>
                <a:spcPts val="2550"/>
              </a:lnSpc>
              <a:buNone/>
            </a:pPr>
            <a:r>
              <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Faster, more reliable deliveries</a:t>
            </a:r>
            <a:endPar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Shape 4"/>
          <p:cNvSpPr/>
          <p:nvPr/>
        </p:nvSpPr>
        <p:spPr>
          <a:xfrm>
            <a:off x="4718328" y="2792254"/>
            <a:ext cx="9148643" cy="11430"/>
          </a:xfrm>
          <a:prstGeom prst="roundRect">
            <a:avLst>
              <a:gd name="adj" fmla="val 748182"/>
            </a:avLst>
          </a:prstGeom>
          <a:solidFill>
            <a:srgbClr val="194A99"/>
          </a:solidFill>
        </p:spPr>
      </p:sp>
      <p:pic>
        <p:nvPicPr>
          <p:cNvPr id="8" name="Image 1" descr="preencoded.png"/>
          <p:cNvPicPr>
            <a:picLocks noChangeAspect="1"/>
          </p:cNvPicPr>
          <p:nvPr/>
        </p:nvPicPr>
        <p:blipFill>
          <a:blip r:embed="rId2"/>
          <a:stretch>
            <a:fillRect/>
          </a:stretch>
        </p:blipFill>
        <p:spPr>
          <a:xfrm>
            <a:off x="2706529" y="2827258"/>
            <a:ext cx="2614613" cy="1173242"/>
          </a:xfrm>
          <a:prstGeom prst="rect">
            <a:avLst/>
          </a:prstGeom>
        </p:spPr>
      </p:pic>
      <p:sp>
        <p:nvSpPr>
          <p:cNvPr id="9" name="Text 5"/>
          <p:cNvSpPr/>
          <p:nvPr/>
        </p:nvSpPr>
        <p:spPr>
          <a:xfrm>
            <a:off x="3870603" y="3234928"/>
            <a:ext cx="286226" cy="357902"/>
          </a:xfrm>
          <a:prstGeom prst="rect">
            <a:avLst/>
          </a:prstGeom>
          <a:noFill/>
        </p:spPr>
        <p:txBody>
          <a:bodyPr wrap="none" lIns="0" tIns="0" rIns="0" bIns="0" rtlCol="0" anchor="t"/>
          <a:lstStyle/>
          <a:p>
            <a:pPr marL="0" indent="0" algn="ctr">
              <a:lnSpc>
                <a:spcPts val="3600"/>
              </a:lnSpc>
              <a:buNone/>
            </a:pPr>
            <a:r>
              <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2</a:t>
            </a:r>
            <a:endPar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6"/>
          <p:cNvSpPr/>
          <p:nvPr/>
        </p:nvSpPr>
        <p:spPr>
          <a:xfrm>
            <a:off x="5524738" y="3030855"/>
            <a:ext cx="2545080" cy="318135"/>
          </a:xfrm>
          <a:prstGeom prst="rect">
            <a:avLst/>
          </a:prstGeom>
          <a:noFill/>
        </p:spPr>
        <p:txBody>
          <a:bodyPr wrap="none" lIns="0" tIns="0" rIns="0" bIns="0" rtlCol="0" anchor="t"/>
          <a:lstStyle/>
          <a:p>
            <a:pPr marL="0" indent="0" algn="l">
              <a:lnSpc>
                <a:spcPts val="2500"/>
              </a:lnSpc>
              <a:buNone/>
            </a:pPr>
            <a:r>
              <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Improved Planning</a:t>
            </a:r>
            <a:endPar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7"/>
          <p:cNvSpPr/>
          <p:nvPr/>
        </p:nvSpPr>
        <p:spPr>
          <a:xfrm>
            <a:off x="5524738" y="3471148"/>
            <a:ext cx="3039547" cy="325755"/>
          </a:xfrm>
          <a:prstGeom prst="rect">
            <a:avLst/>
          </a:prstGeom>
          <a:noFill/>
        </p:spPr>
        <p:txBody>
          <a:bodyPr wrap="none" lIns="0" tIns="0" rIns="0" bIns="0" rtlCol="0" anchor="t"/>
          <a:lstStyle/>
          <a:p>
            <a:pPr marL="0" indent="0" algn="l">
              <a:lnSpc>
                <a:spcPts val="2550"/>
              </a:lnSpc>
              <a:buNone/>
            </a:pPr>
            <a:r>
              <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Utilizing insights for efficiency</a:t>
            </a:r>
            <a:endPar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Shape 8"/>
          <p:cNvSpPr/>
          <p:nvPr/>
        </p:nvSpPr>
        <p:spPr>
          <a:xfrm>
            <a:off x="5371981" y="4016335"/>
            <a:ext cx="8494990" cy="11430"/>
          </a:xfrm>
          <a:prstGeom prst="roundRect">
            <a:avLst>
              <a:gd name="adj" fmla="val 748182"/>
            </a:avLst>
          </a:prstGeom>
          <a:solidFill>
            <a:srgbClr val="194A99"/>
          </a:solidFill>
        </p:spPr>
      </p:sp>
      <p:pic>
        <p:nvPicPr>
          <p:cNvPr id="13" name="Image 2" descr="preencoded.png"/>
          <p:cNvPicPr>
            <a:picLocks noChangeAspect="1"/>
          </p:cNvPicPr>
          <p:nvPr/>
        </p:nvPicPr>
        <p:blipFill>
          <a:blip r:embed="rId3"/>
          <a:stretch>
            <a:fillRect/>
          </a:stretch>
        </p:blipFill>
        <p:spPr>
          <a:xfrm>
            <a:off x="2052876" y="4051340"/>
            <a:ext cx="3921919" cy="1173242"/>
          </a:xfrm>
          <a:prstGeom prst="rect">
            <a:avLst/>
          </a:prstGeom>
        </p:spPr>
      </p:pic>
      <p:sp>
        <p:nvSpPr>
          <p:cNvPr id="14" name="Text 9"/>
          <p:cNvSpPr/>
          <p:nvPr/>
        </p:nvSpPr>
        <p:spPr>
          <a:xfrm>
            <a:off x="3870722" y="4459010"/>
            <a:ext cx="286226" cy="357902"/>
          </a:xfrm>
          <a:prstGeom prst="rect">
            <a:avLst/>
          </a:prstGeom>
          <a:noFill/>
        </p:spPr>
        <p:txBody>
          <a:bodyPr wrap="none" lIns="0" tIns="0" rIns="0" bIns="0" rtlCol="0" anchor="t"/>
          <a:lstStyle/>
          <a:p>
            <a:pPr marL="0" indent="0" algn="ctr">
              <a:lnSpc>
                <a:spcPts val="3600"/>
              </a:lnSpc>
              <a:buNone/>
            </a:pPr>
            <a:r>
              <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3</a:t>
            </a:r>
            <a:endPar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5" name="Text 10"/>
          <p:cNvSpPr/>
          <p:nvPr/>
        </p:nvSpPr>
        <p:spPr>
          <a:xfrm>
            <a:off x="6178391" y="4254937"/>
            <a:ext cx="2545080" cy="318135"/>
          </a:xfrm>
          <a:prstGeom prst="rect">
            <a:avLst/>
          </a:prstGeom>
          <a:noFill/>
        </p:spPr>
        <p:txBody>
          <a:bodyPr wrap="none" lIns="0" tIns="0" rIns="0" bIns="0" rtlCol="0" anchor="t"/>
          <a:lstStyle/>
          <a:p>
            <a:pPr marL="0" indent="0" algn="l">
              <a:lnSpc>
                <a:spcPts val="2500"/>
              </a:lnSpc>
              <a:buNone/>
            </a:pPr>
            <a:r>
              <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Factor Analysis</a:t>
            </a:r>
            <a:endPar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6" name="Text 11"/>
          <p:cNvSpPr/>
          <p:nvPr/>
        </p:nvSpPr>
        <p:spPr>
          <a:xfrm>
            <a:off x="6178391" y="4695230"/>
            <a:ext cx="3043833" cy="325755"/>
          </a:xfrm>
          <a:prstGeom prst="rect">
            <a:avLst/>
          </a:prstGeom>
          <a:noFill/>
        </p:spPr>
        <p:txBody>
          <a:bodyPr wrap="none" lIns="0" tIns="0" rIns="0" bIns="0" rtlCol="0" anchor="t"/>
          <a:lstStyle/>
          <a:p>
            <a:pPr marL="0" indent="0" algn="l">
              <a:lnSpc>
                <a:spcPts val="2550"/>
              </a:lnSpc>
              <a:buNone/>
            </a:pPr>
            <a:r>
              <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Understanding delivery drivers</a:t>
            </a:r>
            <a:endPar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7" name="Shape 12"/>
          <p:cNvSpPr/>
          <p:nvPr/>
        </p:nvSpPr>
        <p:spPr>
          <a:xfrm>
            <a:off x="6025634" y="5240417"/>
            <a:ext cx="7841337" cy="11430"/>
          </a:xfrm>
          <a:prstGeom prst="roundRect">
            <a:avLst>
              <a:gd name="adj" fmla="val 748182"/>
            </a:avLst>
          </a:prstGeom>
          <a:solidFill>
            <a:srgbClr val="194A99"/>
          </a:solidFill>
        </p:spPr>
      </p:sp>
      <p:pic>
        <p:nvPicPr>
          <p:cNvPr id="18" name="Image 3" descr="preencoded.png"/>
          <p:cNvPicPr>
            <a:picLocks noChangeAspect="1"/>
          </p:cNvPicPr>
          <p:nvPr/>
        </p:nvPicPr>
        <p:blipFill>
          <a:blip r:embed="rId4"/>
          <a:stretch>
            <a:fillRect/>
          </a:stretch>
        </p:blipFill>
        <p:spPr>
          <a:xfrm>
            <a:off x="1399223" y="5275421"/>
            <a:ext cx="5229225" cy="1173242"/>
          </a:xfrm>
          <a:prstGeom prst="rect">
            <a:avLst/>
          </a:prstGeom>
        </p:spPr>
      </p:pic>
      <p:sp>
        <p:nvSpPr>
          <p:cNvPr id="19" name="Text 13"/>
          <p:cNvSpPr/>
          <p:nvPr/>
        </p:nvSpPr>
        <p:spPr>
          <a:xfrm>
            <a:off x="3870722" y="5683091"/>
            <a:ext cx="286226" cy="357902"/>
          </a:xfrm>
          <a:prstGeom prst="rect">
            <a:avLst/>
          </a:prstGeom>
          <a:noFill/>
        </p:spPr>
        <p:txBody>
          <a:bodyPr wrap="none" lIns="0" tIns="0" rIns="0" bIns="0" rtlCol="0" anchor="t"/>
          <a:lstStyle/>
          <a:p>
            <a:pPr marL="0" indent="0" algn="ctr">
              <a:lnSpc>
                <a:spcPts val="3600"/>
              </a:lnSpc>
              <a:buNone/>
            </a:pPr>
            <a:r>
              <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4</a:t>
            </a:r>
            <a:endPar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0" name="Text 14"/>
          <p:cNvSpPr/>
          <p:nvPr/>
        </p:nvSpPr>
        <p:spPr>
          <a:xfrm>
            <a:off x="6832044" y="5479018"/>
            <a:ext cx="2473404" cy="318135"/>
          </a:xfrm>
          <a:prstGeom prst="rect">
            <a:avLst/>
          </a:prstGeom>
          <a:noFill/>
        </p:spPr>
        <p:txBody>
          <a:bodyPr wrap="none" lIns="0" tIns="0" rIns="0" bIns="0" rtlCol="0" anchor="t"/>
          <a:lstStyle/>
          <a:p>
            <a:pPr marL="0" indent="0" algn="l">
              <a:lnSpc>
                <a:spcPts val="2500"/>
              </a:lnSpc>
              <a:buNone/>
            </a:pPr>
            <a:r>
              <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Data Preprocessing</a:t>
            </a:r>
            <a:endPar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1" name="Text 15"/>
          <p:cNvSpPr/>
          <p:nvPr/>
        </p:nvSpPr>
        <p:spPr>
          <a:xfrm>
            <a:off x="6832044" y="5919311"/>
            <a:ext cx="2473404" cy="325755"/>
          </a:xfrm>
          <a:prstGeom prst="rect">
            <a:avLst/>
          </a:prstGeom>
          <a:noFill/>
        </p:spPr>
        <p:txBody>
          <a:bodyPr wrap="none" lIns="0" tIns="0" rIns="0" bIns="0" rtlCol="0" anchor="t"/>
          <a:lstStyle/>
          <a:p>
            <a:pPr marL="0" indent="0" algn="l">
              <a:lnSpc>
                <a:spcPts val="2550"/>
              </a:lnSpc>
              <a:buNone/>
            </a:pPr>
            <a:r>
              <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Crucial for model success</a:t>
            </a:r>
            <a:endPar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2" name="Shape 16"/>
          <p:cNvSpPr/>
          <p:nvPr/>
        </p:nvSpPr>
        <p:spPr>
          <a:xfrm>
            <a:off x="6679287" y="6464498"/>
            <a:ext cx="7187684" cy="11430"/>
          </a:xfrm>
          <a:prstGeom prst="roundRect">
            <a:avLst>
              <a:gd name="adj" fmla="val 748182"/>
            </a:avLst>
          </a:prstGeom>
          <a:solidFill>
            <a:srgbClr val="194A99"/>
          </a:solidFill>
        </p:spPr>
      </p:sp>
      <p:pic>
        <p:nvPicPr>
          <p:cNvPr id="23" name="Image 4" descr="preencoded.png"/>
          <p:cNvPicPr>
            <a:picLocks noChangeAspect="1"/>
          </p:cNvPicPr>
          <p:nvPr/>
        </p:nvPicPr>
        <p:blipFill>
          <a:blip r:embed="rId5"/>
          <a:stretch>
            <a:fillRect/>
          </a:stretch>
        </p:blipFill>
        <p:spPr>
          <a:xfrm>
            <a:off x="745569" y="6499503"/>
            <a:ext cx="6536531" cy="1173242"/>
          </a:xfrm>
          <a:prstGeom prst="rect">
            <a:avLst/>
          </a:prstGeom>
        </p:spPr>
      </p:pic>
      <p:sp>
        <p:nvSpPr>
          <p:cNvPr id="24" name="Text 17"/>
          <p:cNvSpPr/>
          <p:nvPr/>
        </p:nvSpPr>
        <p:spPr>
          <a:xfrm>
            <a:off x="3870603" y="6907173"/>
            <a:ext cx="286226" cy="357902"/>
          </a:xfrm>
          <a:prstGeom prst="rect">
            <a:avLst/>
          </a:prstGeom>
          <a:noFill/>
        </p:spPr>
        <p:txBody>
          <a:bodyPr wrap="none" lIns="0" tIns="0" rIns="0" bIns="0" rtlCol="0" anchor="t"/>
          <a:lstStyle/>
          <a:p>
            <a:pPr marL="0" indent="0" algn="ctr">
              <a:lnSpc>
                <a:spcPts val="3600"/>
              </a:lnSpc>
              <a:buNone/>
            </a:pPr>
            <a:r>
              <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5</a:t>
            </a:r>
            <a:endParaRPr lang="en-US" sz="225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5" name="Text 18"/>
          <p:cNvSpPr/>
          <p:nvPr/>
        </p:nvSpPr>
        <p:spPr>
          <a:xfrm>
            <a:off x="7485698" y="6703100"/>
            <a:ext cx="2423636" cy="318135"/>
          </a:xfrm>
          <a:prstGeom prst="rect">
            <a:avLst/>
          </a:prstGeom>
          <a:noFill/>
        </p:spPr>
        <p:txBody>
          <a:bodyPr wrap="none" lIns="0" tIns="0" rIns="0" bIns="0" rtlCol="0" anchor="t"/>
          <a:lstStyle/>
          <a:p>
            <a:pPr marL="0" indent="0" algn="l">
              <a:lnSpc>
                <a:spcPts val="2500"/>
              </a:lnSpc>
              <a:buNone/>
            </a:pPr>
            <a:r>
              <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Regression Model</a:t>
            </a:r>
            <a:endParaRPr lang="en-US" sz="20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6" name="Text 19"/>
          <p:cNvSpPr/>
          <p:nvPr/>
        </p:nvSpPr>
        <p:spPr>
          <a:xfrm>
            <a:off x="7485698" y="7143393"/>
            <a:ext cx="2423636" cy="325755"/>
          </a:xfrm>
          <a:prstGeom prst="rect">
            <a:avLst/>
          </a:prstGeom>
          <a:noFill/>
        </p:spPr>
        <p:txBody>
          <a:bodyPr wrap="none" lIns="0" tIns="0" rIns="0" bIns="0" rtlCol="0" anchor="t"/>
          <a:lstStyle/>
          <a:p>
            <a:pPr marL="0" indent="0" algn="l">
              <a:lnSpc>
                <a:spcPts val="2550"/>
              </a:lnSpc>
              <a:buNone/>
            </a:pPr>
            <a:r>
              <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Effective time prediction</a:t>
            </a:r>
            <a:endParaRPr lang="en-US" sz="16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27" name="Rectangles 26"/>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543498" y="312738"/>
            <a:ext cx="6170771" cy="771287"/>
          </a:xfrm>
          <a:prstGeom prst="rect">
            <a:avLst/>
          </a:prstGeom>
          <a:noFill/>
        </p:spPr>
        <p:txBody>
          <a:bodyPr wrap="none" lIns="0" tIns="0" rIns="0" bIns="0" rtlCol="0" anchor="t"/>
          <a:lstStyle/>
          <a:p>
            <a:pPr marL="0" indent="0" algn="ctr">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Dataset Overview</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3" name="Text 1"/>
          <p:cNvSpPr/>
          <p:nvPr/>
        </p:nvSpPr>
        <p:spPr>
          <a:xfrm>
            <a:off x="884118" y="1935956"/>
            <a:ext cx="3299222" cy="385524"/>
          </a:xfrm>
          <a:prstGeom prst="rect">
            <a:avLst/>
          </a:prstGeom>
          <a:noFill/>
        </p:spPr>
        <p:txBody>
          <a:bodyPr wrap="none" lIns="0" tIns="0" rIns="0" bIns="0" rtlCol="0" anchor="t"/>
          <a:lstStyle/>
          <a:p>
            <a:pPr marL="0" indent="0" algn="l">
              <a:lnSpc>
                <a:spcPts val="3000"/>
              </a:lnSpc>
              <a:buNone/>
            </a:pPr>
            <a:r>
              <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1000 Delivery Records</a:t>
            </a:r>
            <a:endPar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4" name="Text 2"/>
          <p:cNvSpPr/>
          <p:nvPr/>
        </p:nvSpPr>
        <p:spPr>
          <a:xfrm>
            <a:off x="884118" y="2558137"/>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Distance traveled</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5" name="Text 3"/>
          <p:cNvSpPr/>
          <p:nvPr/>
        </p:nvSpPr>
        <p:spPr>
          <a:xfrm>
            <a:off x="884118" y="3060224"/>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Weather conditions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4"/>
          <p:cNvSpPr/>
          <p:nvPr/>
        </p:nvSpPr>
        <p:spPr>
          <a:xfrm>
            <a:off x="884118" y="3678515"/>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Traffic severity</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Text 5"/>
          <p:cNvSpPr/>
          <p:nvPr/>
        </p:nvSpPr>
        <p:spPr>
          <a:xfrm>
            <a:off x="884118" y="4193302"/>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Vehicle type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8" name="Text 6"/>
          <p:cNvSpPr/>
          <p:nvPr/>
        </p:nvSpPr>
        <p:spPr>
          <a:xfrm>
            <a:off x="863719" y="4799171"/>
            <a:ext cx="3085386" cy="385524"/>
          </a:xfrm>
          <a:prstGeom prst="rect">
            <a:avLst/>
          </a:prstGeom>
          <a:noFill/>
        </p:spPr>
        <p:txBody>
          <a:bodyPr wrap="none" lIns="0" tIns="0" rIns="0" bIns="0" rtlCol="0" anchor="t"/>
          <a:lstStyle/>
          <a:p>
            <a:pPr marL="0" indent="0" algn="l">
              <a:lnSpc>
                <a:spcPts val="3000"/>
              </a:lnSpc>
              <a:buNone/>
            </a:pPr>
            <a:r>
              <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Key Data Points</a:t>
            </a:r>
            <a:endPar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9" name="Text 7"/>
          <p:cNvSpPr/>
          <p:nvPr/>
        </p:nvSpPr>
        <p:spPr>
          <a:xfrm>
            <a:off x="863719" y="5430242"/>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Food preparation time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8"/>
          <p:cNvSpPr/>
          <p:nvPr/>
        </p:nvSpPr>
        <p:spPr>
          <a:xfrm>
            <a:off x="884039" y="6014879"/>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Courier experience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9"/>
          <p:cNvSpPr/>
          <p:nvPr/>
        </p:nvSpPr>
        <p:spPr>
          <a:xfrm>
            <a:off x="884039" y="6667460"/>
            <a:ext cx="6150293"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Actual delivery time (target)</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3" name="Rectangles 12"/>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pic>
        <p:nvPicPr>
          <p:cNvPr id="17" name="Picture 16"/>
          <p:cNvPicPr/>
          <p:nvPr/>
        </p:nvPicPr>
        <p:blipFill>
          <a:blip r:embed="rId1"/>
          <a:stretch>
            <a:fillRect/>
          </a:stretch>
        </p:blipFill>
        <p:spPr>
          <a:xfrm>
            <a:off x="5311775" y="1936115"/>
            <a:ext cx="7658735" cy="5432425"/>
          </a:xfrm>
          <a:prstGeom prst="rect">
            <a:avLst/>
          </a:prstGeom>
        </p:spPr>
      </p:pic>
      <p:sp>
        <p:nvSpPr>
          <p:cNvPr id="18" name="Rectangles 17"/>
          <p:cNvSpPr/>
          <p:nvPr/>
        </p:nvSpPr>
        <p:spPr>
          <a:xfrm>
            <a:off x="13291820" y="-87630"/>
            <a:ext cx="353695" cy="8422005"/>
          </a:xfrm>
          <a:prstGeom prst="rect">
            <a:avLst/>
          </a:prstGeom>
          <a:solidFill>
            <a:srgbClr val="0F80AC"/>
          </a:solidFill>
          <a:ln>
            <a:solidFill>
              <a:srgbClr val="093E5E"/>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
        <p:nvSpPr>
          <p:cNvPr id="19" name="Rectangles 18"/>
          <p:cNvSpPr/>
          <p:nvPr/>
        </p:nvSpPr>
        <p:spPr>
          <a:xfrm>
            <a:off x="-105410" y="1197610"/>
            <a:ext cx="14453870" cy="307975"/>
          </a:xfrm>
          <a:prstGeom prst="rect">
            <a:avLst/>
          </a:prstGeom>
          <a:solidFill>
            <a:srgbClr val="0F80AC"/>
          </a:solidFill>
          <a:ln>
            <a:solidFill>
              <a:srgbClr val="09151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08779" y="558284"/>
            <a:ext cx="6113621" cy="632817"/>
          </a:xfrm>
          <a:prstGeom prst="rect">
            <a:avLst/>
          </a:prstGeom>
          <a:noFill/>
        </p:spPr>
        <p:txBody>
          <a:bodyPr wrap="none" lIns="0" tIns="0" rIns="0" bIns="0" rtlCol="0" anchor="t"/>
          <a:lstStyle/>
          <a:p>
            <a:pPr marL="0" indent="0" algn="l">
              <a:lnSpc>
                <a:spcPts val="4950"/>
              </a:lnSpc>
              <a:buNone/>
            </a:pPr>
            <a:r>
              <a:rPr lang="en-US" sz="4800" b="1" dirty="0">
                <a:solidFill>
                  <a:schemeClr val="bg1"/>
                </a:solidFill>
                <a:latin typeface="Times New Roman" panose="02020603050405020304" charset="0"/>
                <a:ea typeface="Merriweather" panose="00000500000000000000" pitchFamily="34" charset="-122"/>
                <a:cs typeface="Times New Roman" panose="02020603050405020304" charset="0"/>
              </a:rPr>
              <a:t>Data Preprocessing Steps</a:t>
            </a:r>
            <a:endParaRPr lang="en-US" sz="48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pic>
        <p:nvPicPr>
          <p:cNvPr id="3" name="Image 0" descr="preencoded.png"/>
          <p:cNvPicPr>
            <a:picLocks noChangeAspect="1"/>
          </p:cNvPicPr>
          <p:nvPr/>
        </p:nvPicPr>
        <p:blipFill>
          <a:blip r:embed="rId1"/>
          <a:stretch>
            <a:fillRect/>
          </a:stretch>
        </p:blipFill>
        <p:spPr>
          <a:xfrm>
            <a:off x="708779" y="1596033"/>
            <a:ext cx="1012508" cy="1215033"/>
          </a:xfrm>
          <a:prstGeom prst="rect">
            <a:avLst/>
          </a:prstGeom>
        </p:spPr>
      </p:pic>
      <p:sp>
        <p:nvSpPr>
          <p:cNvPr id="4" name="Text 1"/>
          <p:cNvSpPr/>
          <p:nvPr/>
        </p:nvSpPr>
        <p:spPr>
          <a:xfrm>
            <a:off x="1923415" y="1798320"/>
            <a:ext cx="3411220" cy="314325"/>
          </a:xfrm>
          <a:prstGeom prst="rect">
            <a:avLst/>
          </a:prstGeom>
          <a:noFill/>
        </p:spPr>
        <p:txBody>
          <a:bodyPr wrap="none" lIns="0" tIns="0" rIns="0" bIns="0" rtlCol="0" anchor="t"/>
          <a:lstStyle/>
          <a:p>
            <a:pPr marL="0" indent="0" algn="l">
              <a:lnSpc>
                <a:spcPts val="2450"/>
              </a:lnSpc>
              <a:buNone/>
            </a:pPr>
            <a:r>
              <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rPr>
              <a:t>Handle Missing Values</a:t>
            </a:r>
            <a:endPar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5" name="Text 2"/>
          <p:cNvSpPr/>
          <p:nvPr/>
        </p:nvSpPr>
        <p:spPr>
          <a:xfrm>
            <a:off x="1923693" y="2236232"/>
            <a:ext cx="11997928" cy="323969"/>
          </a:xfrm>
          <a:prstGeom prst="rect">
            <a:avLst/>
          </a:prstGeom>
          <a:noFill/>
        </p:spPr>
        <p:txBody>
          <a:bodyPr wrap="none" lIns="0" tIns="0" rIns="0" bIns="0" rtlCol="0" anchor="t"/>
          <a:lstStyle/>
          <a:p>
            <a:pPr marL="0" indent="0" algn="l">
              <a:lnSpc>
                <a:spcPts val="2550"/>
              </a:lnSpc>
              <a:buNone/>
            </a:pPr>
            <a:r>
              <a:rPr lang="en-US" sz="2800" dirty="0">
                <a:solidFill>
                  <a:schemeClr val="bg1"/>
                </a:solidFill>
                <a:latin typeface="Times New Roman" panose="02020603050405020304" charset="0"/>
                <a:ea typeface="Merriweather" panose="00000500000000000000" pitchFamily="34" charset="-122"/>
                <a:cs typeface="Times New Roman" panose="02020603050405020304" charset="0"/>
              </a:rPr>
              <a:t>Fill in empty data points</a:t>
            </a:r>
            <a:endParaRPr lang="en-US" sz="28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pic>
        <p:nvPicPr>
          <p:cNvPr id="6" name="Image 1" descr="preencoded.png"/>
          <p:cNvPicPr>
            <a:picLocks noChangeAspect="1"/>
          </p:cNvPicPr>
          <p:nvPr/>
        </p:nvPicPr>
        <p:blipFill>
          <a:blip r:embed="rId2"/>
          <a:stretch>
            <a:fillRect/>
          </a:stretch>
        </p:blipFill>
        <p:spPr>
          <a:xfrm>
            <a:off x="708779" y="2811066"/>
            <a:ext cx="1012508" cy="1215033"/>
          </a:xfrm>
          <a:prstGeom prst="rect">
            <a:avLst/>
          </a:prstGeom>
        </p:spPr>
      </p:pic>
      <p:sp>
        <p:nvSpPr>
          <p:cNvPr id="7" name="Text 3"/>
          <p:cNvSpPr/>
          <p:nvPr/>
        </p:nvSpPr>
        <p:spPr>
          <a:xfrm>
            <a:off x="1923693" y="3013472"/>
            <a:ext cx="2531269" cy="316349"/>
          </a:xfrm>
          <a:prstGeom prst="rect">
            <a:avLst/>
          </a:prstGeom>
          <a:noFill/>
        </p:spPr>
        <p:txBody>
          <a:bodyPr wrap="none" lIns="0" tIns="0" rIns="0" bIns="0" rtlCol="0" anchor="t"/>
          <a:lstStyle/>
          <a:p>
            <a:pPr marL="0" indent="0" algn="l">
              <a:lnSpc>
                <a:spcPts val="2450"/>
              </a:lnSpc>
              <a:buNone/>
            </a:pPr>
            <a:r>
              <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rPr>
              <a:t>Remove Duplicates</a:t>
            </a:r>
            <a:endPar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8" name="Text 4"/>
          <p:cNvSpPr/>
          <p:nvPr/>
        </p:nvSpPr>
        <p:spPr>
          <a:xfrm>
            <a:off x="1923693" y="3451265"/>
            <a:ext cx="11997928" cy="323969"/>
          </a:xfrm>
          <a:prstGeom prst="rect">
            <a:avLst/>
          </a:prstGeom>
          <a:noFill/>
        </p:spPr>
        <p:txBody>
          <a:bodyPr wrap="none" lIns="0" tIns="0" rIns="0" bIns="0" rtlCol="0" anchor="t"/>
          <a:lstStyle/>
          <a:p>
            <a:pPr marL="0" indent="0" algn="l">
              <a:lnSpc>
                <a:spcPts val="2550"/>
              </a:lnSpc>
              <a:buNone/>
            </a:pPr>
            <a:r>
              <a:rPr lang="en-US" sz="2800" dirty="0">
                <a:solidFill>
                  <a:schemeClr val="bg1"/>
                </a:solidFill>
                <a:latin typeface="Times New Roman" panose="02020603050405020304" charset="0"/>
                <a:ea typeface="Merriweather" panose="00000500000000000000" pitchFamily="34" charset="-122"/>
                <a:cs typeface="Times New Roman" panose="02020603050405020304" charset="0"/>
              </a:rPr>
              <a:t>Eliminate redundant records</a:t>
            </a:r>
            <a:endParaRPr lang="en-US" sz="28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pic>
        <p:nvPicPr>
          <p:cNvPr id="9" name="Image 2" descr="preencoded.png"/>
          <p:cNvPicPr>
            <a:picLocks noChangeAspect="1"/>
          </p:cNvPicPr>
          <p:nvPr/>
        </p:nvPicPr>
        <p:blipFill>
          <a:blip r:embed="rId3"/>
          <a:stretch>
            <a:fillRect/>
          </a:stretch>
        </p:blipFill>
        <p:spPr>
          <a:xfrm>
            <a:off x="708779" y="4026098"/>
            <a:ext cx="1012508" cy="1215033"/>
          </a:xfrm>
          <a:prstGeom prst="rect">
            <a:avLst/>
          </a:prstGeom>
        </p:spPr>
      </p:pic>
      <p:sp>
        <p:nvSpPr>
          <p:cNvPr id="10" name="Text 5"/>
          <p:cNvSpPr/>
          <p:nvPr/>
        </p:nvSpPr>
        <p:spPr>
          <a:xfrm>
            <a:off x="1923693" y="4228505"/>
            <a:ext cx="2531269" cy="316349"/>
          </a:xfrm>
          <a:prstGeom prst="rect">
            <a:avLst/>
          </a:prstGeom>
          <a:noFill/>
        </p:spPr>
        <p:txBody>
          <a:bodyPr wrap="none" lIns="0" tIns="0" rIns="0" bIns="0" rtlCol="0" anchor="t"/>
          <a:lstStyle/>
          <a:p>
            <a:pPr marL="0" indent="0" algn="l">
              <a:lnSpc>
                <a:spcPts val="2450"/>
              </a:lnSpc>
              <a:buNone/>
            </a:pPr>
            <a:r>
              <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rPr>
              <a:t>Identify Outliers</a:t>
            </a:r>
            <a:endPar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11" name="Text 6"/>
          <p:cNvSpPr/>
          <p:nvPr/>
        </p:nvSpPr>
        <p:spPr>
          <a:xfrm>
            <a:off x="1923693" y="4666297"/>
            <a:ext cx="11997928" cy="323969"/>
          </a:xfrm>
          <a:prstGeom prst="rect">
            <a:avLst/>
          </a:prstGeom>
          <a:noFill/>
        </p:spPr>
        <p:txBody>
          <a:bodyPr wrap="none" lIns="0" tIns="0" rIns="0" bIns="0" rtlCol="0" anchor="t"/>
          <a:lstStyle/>
          <a:p>
            <a:pPr marL="0" indent="0" algn="l">
              <a:lnSpc>
                <a:spcPts val="2550"/>
              </a:lnSpc>
              <a:buNone/>
            </a:pPr>
            <a:r>
              <a:rPr lang="en-US" sz="2800" dirty="0">
                <a:solidFill>
                  <a:schemeClr val="bg1"/>
                </a:solidFill>
                <a:latin typeface="Times New Roman" panose="02020603050405020304" charset="0"/>
                <a:ea typeface="Merriweather" panose="00000500000000000000" pitchFamily="34" charset="-122"/>
                <a:cs typeface="Times New Roman" panose="02020603050405020304" charset="0"/>
              </a:rPr>
              <a:t>Remove anomalous data points</a:t>
            </a:r>
            <a:endParaRPr lang="en-US" sz="28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pic>
        <p:nvPicPr>
          <p:cNvPr id="12" name="Image 3" descr="preencoded.png"/>
          <p:cNvPicPr>
            <a:picLocks noChangeAspect="1"/>
          </p:cNvPicPr>
          <p:nvPr/>
        </p:nvPicPr>
        <p:blipFill>
          <a:blip r:embed="rId4"/>
          <a:stretch>
            <a:fillRect/>
          </a:stretch>
        </p:blipFill>
        <p:spPr>
          <a:xfrm>
            <a:off x="708779" y="5241131"/>
            <a:ext cx="1012508" cy="1215033"/>
          </a:xfrm>
          <a:prstGeom prst="rect">
            <a:avLst/>
          </a:prstGeom>
        </p:spPr>
      </p:pic>
      <p:sp>
        <p:nvSpPr>
          <p:cNvPr id="13" name="Text 7"/>
          <p:cNvSpPr/>
          <p:nvPr/>
        </p:nvSpPr>
        <p:spPr>
          <a:xfrm>
            <a:off x="1923693" y="5443537"/>
            <a:ext cx="2531269" cy="316349"/>
          </a:xfrm>
          <a:prstGeom prst="rect">
            <a:avLst/>
          </a:prstGeom>
          <a:noFill/>
        </p:spPr>
        <p:txBody>
          <a:bodyPr wrap="none" lIns="0" tIns="0" rIns="0" bIns="0" rtlCol="0" anchor="t"/>
          <a:lstStyle/>
          <a:p>
            <a:pPr marL="0" indent="0" algn="l">
              <a:lnSpc>
                <a:spcPts val="2450"/>
              </a:lnSpc>
              <a:buNone/>
            </a:pPr>
            <a:r>
              <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rPr>
              <a:t>One-Hot Encoding</a:t>
            </a:r>
            <a:endPar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14" name="Text 8"/>
          <p:cNvSpPr/>
          <p:nvPr/>
        </p:nvSpPr>
        <p:spPr>
          <a:xfrm>
            <a:off x="1923693" y="5881330"/>
            <a:ext cx="11997928" cy="323969"/>
          </a:xfrm>
          <a:prstGeom prst="rect">
            <a:avLst/>
          </a:prstGeom>
          <a:noFill/>
        </p:spPr>
        <p:txBody>
          <a:bodyPr wrap="none" lIns="0" tIns="0" rIns="0" bIns="0" rtlCol="0" anchor="t"/>
          <a:lstStyle/>
          <a:p>
            <a:pPr marL="0" indent="0" algn="l">
              <a:lnSpc>
                <a:spcPts val="2550"/>
              </a:lnSpc>
              <a:buNone/>
            </a:pPr>
            <a:r>
              <a:rPr lang="en-US" sz="2800" dirty="0">
                <a:solidFill>
                  <a:schemeClr val="bg1"/>
                </a:solidFill>
                <a:latin typeface="Times New Roman" panose="02020603050405020304" charset="0"/>
                <a:ea typeface="Merriweather" panose="00000500000000000000" pitchFamily="34" charset="-122"/>
                <a:cs typeface="Times New Roman" panose="02020603050405020304" charset="0"/>
              </a:rPr>
              <a:t>Convert categorical to numerical</a:t>
            </a:r>
            <a:endParaRPr lang="en-US" sz="28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pic>
        <p:nvPicPr>
          <p:cNvPr id="15" name="Image 4" descr="preencoded.png"/>
          <p:cNvPicPr>
            <a:picLocks noChangeAspect="1"/>
          </p:cNvPicPr>
          <p:nvPr/>
        </p:nvPicPr>
        <p:blipFill>
          <a:blip r:embed="rId5"/>
          <a:stretch>
            <a:fillRect/>
          </a:stretch>
        </p:blipFill>
        <p:spPr>
          <a:xfrm>
            <a:off x="708779" y="6456164"/>
            <a:ext cx="1012508" cy="1215033"/>
          </a:xfrm>
          <a:prstGeom prst="rect">
            <a:avLst/>
          </a:prstGeom>
        </p:spPr>
      </p:pic>
      <p:sp>
        <p:nvSpPr>
          <p:cNvPr id="16" name="Text 9"/>
          <p:cNvSpPr/>
          <p:nvPr/>
        </p:nvSpPr>
        <p:spPr>
          <a:xfrm>
            <a:off x="1923693" y="6658570"/>
            <a:ext cx="2531269" cy="316349"/>
          </a:xfrm>
          <a:prstGeom prst="rect">
            <a:avLst/>
          </a:prstGeom>
          <a:noFill/>
        </p:spPr>
        <p:txBody>
          <a:bodyPr wrap="none" lIns="0" tIns="0" rIns="0" bIns="0" rtlCol="0" anchor="t"/>
          <a:lstStyle/>
          <a:p>
            <a:pPr marL="0" indent="0" algn="l">
              <a:lnSpc>
                <a:spcPts val="2450"/>
              </a:lnSpc>
              <a:buNone/>
            </a:pPr>
            <a:r>
              <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rPr>
              <a:t>Feature Scaling</a:t>
            </a:r>
            <a:endParaRPr lang="en-US" sz="3200" b="1"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17" name="Text 10"/>
          <p:cNvSpPr/>
          <p:nvPr/>
        </p:nvSpPr>
        <p:spPr>
          <a:xfrm>
            <a:off x="1923693" y="7096363"/>
            <a:ext cx="11997928" cy="323969"/>
          </a:xfrm>
          <a:prstGeom prst="rect">
            <a:avLst/>
          </a:prstGeom>
          <a:noFill/>
        </p:spPr>
        <p:txBody>
          <a:bodyPr wrap="none" lIns="0" tIns="0" rIns="0" bIns="0" rtlCol="0" anchor="t"/>
          <a:lstStyle/>
          <a:p>
            <a:pPr marL="0" indent="0" algn="l">
              <a:lnSpc>
                <a:spcPts val="2550"/>
              </a:lnSpc>
              <a:buNone/>
            </a:pPr>
            <a:r>
              <a:rPr lang="en-US" sz="2800" dirty="0">
                <a:solidFill>
                  <a:schemeClr val="bg1"/>
                </a:solidFill>
                <a:latin typeface="Times New Roman" panose="02020603050405020304" charset="0"/>
                <a:ea typeface="Merriweather" panose="00000500000000000000" pitchFamily="34" charset="-122"/>
                <a:cs typeface="Times New Roman" panose="02020603050405020304" charset="0"/>
              </a:rPr>
              <a:t>Standardize numerical ranges</a:t>
            </a:r>
            <a:endParaRPr lang="en-US" sz="2800" dirty="0">
              <a:solidFill>
                <a:schemeClr val="bg1"/>
              </a:solidFill>
              <a:latin typeface="Times New Roman" panose="02020603050405020304" charset="0"/>
              <a:ea typeface="Merriweather" panose="00000500000000000000" pitchFamily="34" charset="-122"/>
              <a:cs typeface="Times New Roman" panose="02020603050405020304" charset="0"/>
            </a:endParaRPr>
          </a:p>
        </p:txBody>
      </p:sp>
      <p:sp>
        <p:nvSpPr>
          <p:cNvPr id="18" name="Rectangles 17"/>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sz="2800">
              <a:solidFill>
                <a:schemeClr val="bg1"/>
              </a:solidFill>
              <a:latin typeface="Times New Roman" panose="02020603050405020304" charset="0"/>
              <a:cs typeface="Times New Roman" panose="02020603050405020304" charset="0"/>
            </a:endParaRPr>
          </a:p>
        </p:txBody>
      </p:sp>
      <p:pic>
        <p:nvPicPr>
          <p:cNvPr id="19" name="Picture 18"/>
          <p:cNvPicPr/>
          <p:nvPr/>
        </p:nvPicPr>
        <p:blipFill>
          <a:blip r:embed="rId6"/>
          <a:srcRect l="20817" r="20974"/>
          <a:stretch>
            <a:fillRect/>
          </a:stretch>
        </p:blipFill>
        <p:spPr>
          <a:xfrm>
            <a:off x="7647305" y="0"/>
            <a:ext cx="6978015"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360545" y="737235"/>
            <a:ext cx="6657975" cy="908685"/>
          </a:xfrm>
          <a:prstGeom prst="rect">
            <a:avLst/>
          </a:prstGeom>
          <a:noFill/>
        </p:spPr>
        <p:txBody>
          <a:bodyPr wrap="none" lIns="0" tIns="0" rIns="0" bIns="0" rtlCol="0" anchor="t"/>
          <a:lstStyle/>
          <a:p>
            <a:pPr marL="0" indent="0" algn="ctr">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Modeling Approach</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3" name="Text 1"/>
          <p:cNvSpPr/>
          <p:nvPr/>
        </p:nvSpPr>
        <p:spPr>
          <a:xfrm>
            <a:off x="663099" y="2279491"/>
            <a:ext cx="3085386" cy="385524"/>
          </a:xfrm>
          <a:prstGeom prst="rect">
            <a:avLst/>
          </a:prstGeom>
          <a:noFill/>
        </p:spPr>
        <p:txBody>
          <a:bodyPr wrap="none" lIns="0" tIns="0" rIns="0" bIns="0" rtlCol="0" anchor="t"/>
          <a:lstStyle/>
          <a:p>
            <a:pPr marL="0" indent="0" algn="r">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Linear Regression</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4" name="Text 2"/>
          <p:cNvSpPr/>
          <p:nvPr/>
        </p:nvSpPr>
        <p:spPr>
          <a:xfrm>
            <a:off x="565983" y="2873335"/>
            <a:ext cx="3823216" cy="789622"/>
          </a:xfrm>
          <a:prstGeom prst="rect">
            <a:avLst/>
          </a:prstGeom>
          <a:noFill/>
        </p:spPr>
        <p:txBody>
          <a:bodyPr wrap="squar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Smart calculator predicts delivery time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3"/>
          <p:cNvSpPr/>
          <p:nvPr/>
        </p:nvSpPr>
        <p:spPr>
          <a:xfrm>
            <a:off x="6221611" y="3223141"/>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Text 4"/>
          <p:cNvSpPr/>
          <p:nvPr/>
        </p:nvSpPr>
        <p:spPr>
          <a:xfrm>
            <a:off x="565587" y="5331857"/>
            <a:ext cx="3085386" cy="385524"/>
          </a:xfrm>
          <a:prstGeom prst="rect">
            <a:avLst/>
          </a:prstGeom>
          <a:noFill/>
        </p:spPr>
        <p:txBody>
          <a:bodyPr wrap="none" lIns="0" tIns="0" rIns="0" bIns="0" rtlCol="0" anchor="t"/>
          <a:lstStyle/>
          <a:p>
            <a:pPr marL="0" indent="0" algn="l">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Data Splitting</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8" name="Text 5"/>
          <p:cNvSpPr/>
          <p:nvPr/>
        </p:nvSpPr>
        <p:spPr>
          <a:xfrm>
            <a:off x="537012" y="5784096"/>
            <a:ext cx="3823335"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Training and testing subsets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6"/>
          <p:cNvSpPr/>
          <p:nvPr/>
        </p:nvSpPr>
        <p:spPr>
          <a:xfrm>
            <a:off x="8423553" y="3607475"/>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7"/>
          <p:cNvSpPr/>
          <p:nvPr/>
        </p:nvSpPr>
        <p:spPr>
          <a:xfrm>
            <a:off x="9943267" y="5603200"/>
            <a:ext cx="3085386" cy="385524"/>
          </a:xfrm>
          <a:prstGeom prst="rect">
            <a:avLst/>
          </a:prstGeom>
          <a:noFill/>
        </p:spPr>
        <p:txBody>
          <a:bodyPr wrap="none" lIns="0" tIns="0" rIns="0" bIns="0" rtlCol="0" anchor="t"/>
          <a:lstStyle/>
          <a:p>
            <a:pPr marL="0" indent="0" algn="l">
              <a:lnSpc>
                <a:spcPts val="3000"/>
              </a:lnSpc>
              <a:buNone/>
            </a:pP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Text 8"/>
          <p:cNvSpPr/>
          <p:nvPr/>
        </p:nvSpPr>
        <p:spPr>
          <a:xfrm>
            <a:off x="9943267" y="6136719"/>
            <a:ext cx="3823335" cy="394811"/>
          </a:xfrm>
          <a:prstGeom prst="rect">
            <a:avLst/>
          </a:prstGeom>
          <a:noFill/>
        </p:spPr>
        <p:txBody>
          <a:bodyPr wrap="none" lIns="0" tIns="0" rIns="0" bIns="0" rtlCol="0" anchor="t"/>
          <a:lstStyle/>
          <a:p>
            <a:pPr marL="0" indent="0" algn="l">
              <a:lnSpc>
                <a:spcPts val="3100"/>
              </a:lnSpc>
              <a:buNone/>
            </a:pP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4" name="Text 9"/>
          <p:cNvSpPr/>
          <p:nvPr/>
        </p:nvSpPr>
        <p:spPr>
          <a:xfrm>
            <a:off x="8039219" y="5809417"/>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5" name="Text 10"/>
          <p:cNvSpPr/>
          <p:nvPr/>
        </p:nvSpPr>
        <p:spPr>
          <a:xfrm>
            <a:off x="1601629" y="5603200"/>
            <a:ext cx="3085386" cy="385524"/>
          </a:xfrm>
          <a:prstGeom prst="rect">
            <a:avLst/>
          </a:prstGeom>
          <a:noFill/>
        </p:spPr>
        <p:txBody>
          <a:bodyPr wrap="none" lIns="0" tIns="0" rIns="0" bIns="0" rtlCol="0" anchor="t"/>
          <a:lstStyle/>
          <a:p>
            <a:pPr marL="0" indent="0" algn="r">
              <a:lnSpc>
                <a:spcPts val="3000"/>
              </a:lnSpc>
              <a:buNone/>
            </a:pP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6" name="Text 11"/>
          <p:cNvSpPr/>
          <p:nvPr/>
        </p:nvSpPr>
        <p:spPr>
          <a:xfrm>
            <a:off x="863798" y="6136719"/>
            <a:ext cx="3823216" cy="394811"/>
          </a:xfrm>
          <a:prstGeom prst="rect">
            <a:avLst/>
          </a:prstGeom>
          <a:noFill/>
        </p:spPr>
        <p:txBody>
          <a:bodyPr wrap="none" lIns="0" tIns="0" rIns="0" bIns="0" rtlCol="0" anchor="t"/>
          <a:lstStyle/>
          <a:p>
            <a:pPr marL="0" indent="0" algn="r">
              <a:lnSpc>
                <a:spcPts val="3100"/>
              </a:lnSpc>
              <a:buNone/>
            </a:pP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8" name="Text 12"/>
          <p:cNvSpPr/>
          <p:nvPr/>
        </p:nvSpPr>
        <p:spPr>
          <a:xfrm>
            <a:off x="5837277" y="5425083"/>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9" name="Rectangles 18"/>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pic>
        <p:nvPicPr>
          <p:cNvPr id="20" name="Picture 19"/>
          <p:cNvPicPr>
            <a:picLocks noChangeAspect="1"/>
          </p:cNvPicPr>
          <p:nvPr/>
        </p:nvPicPr>
        <p:blipFill>
          <a:blip r:embed="rId1"/>
          <a:stretch>
            <a:fillRect/>
          </a:stretch>
        </p:blipFill>
        <p:spPr>
          <a:xfrm>
            <a:off x="537210" y="3870960"/>
            <a:ext cx="12868275" cy="1252855"/>
          </a:xfrm>
          <a:prstGeom prst="rect">
            <a:avLst/>
          </a:prstGeom>
        </p:spPr>
      </p:pic>
      <p:pic>
        <p:nvPicPr>
          <p:cNvPr id="21" name="Picture 20"/>
          <p:cNvPicPr>
            <a:picLocks noChangeAspect="1"/>
          </p:cNvPicPr>
          <p:nvPr/>
        </p:nvPicPr>
        <p:blipFill>
          <a:blip r:embed="rId2"/>
          <a:stretch>
            <a:fillRect/>
          </a:stretch>
        </p:blipFill>
        <p:spPr>
          <a:xfrm>
            <a:off x="565785" y="6462395"/>
            <a:ext cx="12419965" cy="13296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360545" y="737235"/>
            <a:ext cx="6657975" cy="908685"/>
          </a:xfrm>
          <a:prstGeom prst="rect">
            <a:avLst/>
          </a:prstGeom>
          <a:noFill/>
        </p:spPr>
        <p:txBody>
          <a:bodyPr wrap="none" lIns="0" tIns="0" rIns="0" bIns="0" rtlCol="0" anchor="t"/>
          <a:lstStyle/>
          <a:p>
            <a:pPr marL="0" indent="0" algn="ctr">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Modeling Approach</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3"/>
          <p:cNvSpPr/>
          <p:nvPr/>
        </p:nvSpPr>
        <p:spPr>
          <a:xfrm>
            <a:off x="6221611" y="3223141"/>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6"/>
          <p:cNvSpPr/>
          <p:nvPr/>
        </p:nvSpPr>
        <p:spPr>
          <a:xfrm>
            <a:off x="8423553" y="3607475"/>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7"/>
          <p:cNvSpPr/>
          <p:nvPr/>
        </p:nvSpPr>
        <p:spPr>
          <a:xfrm>
            <a:off x="922457" y="2279610"/>
            <a:ext cx="3085386" cy="385524"/>
          </a:xfrm>
          <a:prstGeom prst="rect">
            <a:avLst/>
          </a:prstGeom>
          <a:noFill/>
        </p:spPr>
        <p:txBody>
          <a:bodyPr wrap="none" lIns="0" tIns="0" rIns="0" bIns="0" rtlCol="0" anchor="t"/>
          <a:lstStyle/>
          <a:p>
            <a:pPr marL="0" indent="0" algn="l">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Model Training</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Text 8"/>
          <p:cNvSpPr/>
          <p:nvPr/>
        </p:nvSpPr>
        <p:spPr>
          <a:xfrm>
            <a:off x="922457" y="2951559"/>
            <a:ext cx="3823335"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Learn from historical data</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4" name="Text 9"/>
          <p:cNvSpPr/>
          <p:nvPr/>
        </p:nvSpPr>
        <p:spPr>
          <a:xfrm>
            <a:off x="8039219" y="5809417"/>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8" name="Text 12"/>
          <p:cNvSpPr/>
          <p:nvPr/>
        </p:nvSpPr>
        <p:spPr>
          <a:xfrm>
            <a:off x="5837277" y="5425083"/>
            <a:ext cx="369213" cy="461605"/>
          </a:xfrm>
          <a:prstGeom prst="rect">
            <a:avLst/>
          </a:prstGeom>
          <a:noFill/>
        </p:spPr>
        <p:txBody>
          <a:bodyPr wrap="none" lIns="0" tIns="0" rIns="0" bIns="0" rtlCol="0" anchor="t"/>
          <a:lstStyle/>
          <a:p>
            <a:pPr marL="0" indent="0" algn="l">
              <a:lnSpc>
                <a:spcPts val="4650"/>
              </a:lnSpc>
              <a:buNone/>
            </a:pPr>
            <a:endParaRPr lang="en-US" sz="2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9" name="Rectangles 18"/>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pic>
        <p:nvPicPr>
          <p:cNvPr id="5" name="Picture 4"/>
          <p:cNvPicPr>
            <a:picLocks noChangeAspect="1"/>
          </p:cNvPicPr>
          <p:nvPr/>
        </p:nvPicPr>
        <p:blipFill>
          <a:blip r:embed="rId1"/>
          <a:stretch>
            <a:fillRect/>
          </a:stretch>
        </p:blipFill>
        <p:spPr>
          <a:xfrm>
            <a:off x="633095" y="3408045"/>
            <a:ext cx="6124575" cy="1413510"/>
          </a:xfrm>
          <a:prstGeom prst="rect">
            <a:avLst/>
          </a:prstGeom>
        </p:spPr>
      </p:pic>
      <p:pic>
        <p:nvPicPr>
          <p:cNvPr id="9" name="Picture 8"/>
          <p:cNvPicPr>
            <a:picLocks noChangeAspect="1"/>
          </p:cNvPicPr>
          <p:nvPr/>
        </p:nvPicPr>
        <p:blipFill>
          <a:blip r:embed="rId2"/>
          <a:stretch>
            <a:fillRect/>
          </a:stretch>
        </p:blipFill>
        <p:spPr>
          <a:xfrm>
            <a:off x="922655" y="5069205"/>
            <a:ext cx="5506720" cy="19424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63798" y="1530787"/>
            <a:ext cx="6170771" cy="771287"/>
          </a:xfrm>
          <a:prstGeom prst="rect">
            <a:avLst/>
          </a:prstGeom>
          <a:noFill/>
        </p:spPr>
        <p:txBody>
          <a:bodyPr wrap="none" lIns="0" tIns="0" rIns="0" bIns="0" rtlCol="0" anchor="t"/>
          <a:lstStyle/>
          <a:p>
            <a:pPr marL="0" indent="0" algn="l">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Model Evaluation</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4" name="Shape 1"/>
          <p:cNvSpPr/>
          <p:nvPr/>
        </p:nvSpPr>
        <p:spPr>
          <a:xfrm>
            <a:off x="863798" y="2672239"/>
            <a:ext cx="555308" cy="555308"/>
          </a:xfrm>
          <a:prstGeom prst="roundRect">
            <a:avLst>
              <a:gd name="adj" fmla="val 18669"/>
            </a:avLst>
          </a:prstGeom>
          <a:solidFill>
            <a:srgbClr val="003180"/>
          </a:solidFill>
          <a:ln w="15240">
            <a:solidFill>
              <a:srgbClr val="194A99"/>
            </a:solidFill>
            <a:prstDash val="solid"/>
          </a:ln>
        </p:spPr>
      </p:sp>
      <p:pic>
        <p:nvPicPr>
          <p:cNvPr id="5" name="Image 1" descr="preencoded.png"/>
          <p:cNvPicPr>
            <a:picLocks noChangeAspect="1"/>
          </p:cNvPicPr>
          <p:nvPr/>
        </p:nvPicPr>
        <p:blipFill>
          <a:blip r:embed="rId1"/>
          <a:stretch>
            <a:fillRect/>
          </a:stretch>
        </p:blipFill>
        <p:spPr>
          <a:xfrm>
            <a:off x="956370" y="2718495"/>
            <a:ext cx="370165" cy="462796"/>
          </a:xfrm>
          <a:prstGeom prst="rect">
            <a:avLst/>
          </a:prstGeom>
        </p:spPr>
      </p:pic>
      <p:sp>
        <p:nvSpPr>
          <p:cNvPr id="6" name="Text 2"/>
          <p:cNvSpPr/>
          <p:nvPr/>
        </p:nvSpPr>
        <p:spPr>
          <a:xfrm>
            <a:off x="1665923" y="2757011"/>
            <a:ext cx="3564374" cy="385524"/>
          </a:xfrm>
          <a:prstGeom prst="rect">
            <a:avLst/>
          </a:prstGeom>
          <a:noFill/>
        </p:spPr>
        <p:txBody>
          <a:bodyPr wrap="none" lIns="0" tIns="0" rIns="0" bIns="0" rtlCol="0" anchor="t"/>
          <a:lstStyle/>
          <a:p>
            <a:pPr marL="0" indent="0" algn="l">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Actual vs. Predicted Plot</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Text 3"/>
          <p:cNvSpPr/>
          <p:nvPr/>
        </p:nvSpPr>
        <p:spPr>
          <a:xfrm>
            <a:off x="1665923" y="3290530"/>
            <a:ext cx="6614279"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Visualizing model accuracy</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8" name="Shape 4"/>
          <p:cNvSpPr/>
          <p:nvPr/>
        </p:nvSpPr>
        <p:spPr>
          <a:xfrm>
            <a:off x="863798" y="4178975"/>
            <a:ext cx="555308" cy="555308"/>
          </a:xfrm>
          <a:prstGeom prst="roundRect">
            <a:avLst>
              <a:gd name="adj" fmla="val 18669"/>
            </a:avLst>
          </a:prstGeom>
          <a:solidFill>
            <a:srgbClr val="003180"/>
          </a:solidFill>
          <a:ln w="15240">
            <a:solidFill>
              <a:srgbClr val="194A99"/>
            </a:solidFill>
            <a:prstDash val="solid"/>
          </a:ln>
        </p:spPr>
      </p:sp>
      <p:pic>
        <p:nvPicPr>
          <p:cNvPr id="9" name="Image 2" descr="preencoded.png"/>
          <p:cNvPicPr>
            <a:picLocks noChangeAspect="1"/>
          </p:cNvPicPr>
          <p:nvPr/>
        </p:nvPicPr>
        <p:blipFill>
          <a:blip r:embed="rId2"/>
          <a:stretch>
            <a:fillRect/>
          </a:stretch>
        </p:blipFill>
        <p:spPr>
          <a:xfrm>
            <a:off x="956370" y="4225230"/>
            <a:ext cx="370165" cy="462796"/>
          </a:xfrm>
          <a:prstGeom prst="rect">
            <a:avLst/>
          </a:prstGeom>
        </p:spPr>
      </p:pic>
      <p:sp>
        <p:nvSpPr>
          <p:cNvPr id="10" name="Text 5"/>
          <p:cNvSpPr/>
          <p:nvPr/>
        </p:nvSpPr>
        <p:spPr>
          <a:xfrm>
            <a:off x="1665923" y="4263747"/>
            <a:ext cx="3494008" cy="385524"/>
          </a:xfrm>
          <a:prstGeom prst="rect">
            <a:avLst/>
          </a:prstGeom>
          <a:noFill/>
        </p:spPr>
        <p:txBody>
          <a:bodyPr wrap="none" lIns="0" tIns="0" rIns="0" bIns="0" rtlCol="0" anchor="t"/>
          <a:lstStyle/>
          <a:p>
            <a:pPr marL="0" indent="0" algn="l">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Coefficients &amp; Intercept</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6"/>
          <p:cNvSpPr/>
          <p:nvPr/>
        </p:nvSpPr>
        <p:spPr>
          <a:xfrm>
            <a:off x="1665923" y="4797266"/>
            <a:ext cx="6614279"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Understanding factor influence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Shape 7"/>
          <p:cNvSpPr/>
          <p:nvPr/>
        </p:nvSpPr>
        <p:spPr>
          <a:xfrm>
            <a:off x="863798" y="5685711"/>
            <a:ext cx="555308" cy="555308"/>
          </a:xfrm>
          <a:prstGeom prst="roundRect">
            <a:avLst>
              <a:gd name="adj" fmla="val 18669"/>
            </a:avLst>
          </a:prstGeom>
          <a:solidFill>
            <a:srgbClr val="003180"/>
          </a:solidFill>
          <a:ln w="15240">
            <a:solidFill>
              <a:srgbClr val="194A99"/>
            </a:solidFill>
            <a:prstDash val="solid"/>
          </a:ln>
        </p:spPr>
      </p:sp>
      <p:pic>
        <p:nvPicPr>
          <p:cNvPr id="13" name="Image 3" descr="preencoded.png"/>
          <p:cNvPicPr>
            <a:picLocks noChangeAspect="1"/>
          </p:cNvPicPr>
          <p:nvPr/>
        </p:nvPicPr>
        <p:blipFill>
          <a:blip r:embed="rId3"/>
          <a:stretch>
            <a:fillRect/>
          </a:stretch>
        </p:blipFill>
        <p:spPr>
          <a:xfrm>
            <a:off x="956370" y="5731966"/>
            <a:ext cx="370165" cy="462796"/>
          </a:xfrm>
          <a:prstGeom prst="rect">
            <a:avLst/>
          </a:prstGeom>
        </p:spPr>
      </p:pic>
      <p:sp>
        <p:nvSpPr>
          <p:cNvPr id="14" name="Text 8"/>
          <p:cNvSpPr/>
          <p:nvPr/>
        </p:nvSpPr>
        <p:spPr>
          <a:xfrm>
            <a:off x="1665923" y="5770483"/>
            <a:ext cx="3780353" cy="385524"/>
          </a:xfrm>
          <a:prstGeom prst="rect">
            <a:avLst/>
          </a:prstGeom>
          <a:noFill/>
        </p:spPr>
        <p:txBody>
          <a:bodyPr wrap="none" lIns="0" tIns="0" rIns="0" bIns="0" rtlCol="0" anchor="t"/>
          <a:lstStyle/>
          <a:p>
            <a:pPr marL="0" indent="0" algn="l">
              <a:lnSpc>
                <a:spcPts val="3000"/>
              </a:lnSpc>
              <a:buNone/>
            </a:pPr>
            <a:r>
              <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Side-by-Side Comparison</a:t>
            </a:r>
            <a:endParaRPr lang="en-US" sz="28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5" name="Text 9"/>
          <p:cNvSpPr/>
          <p:nvPr/>
        </p:nvSpPr>
        <p:spPr>
          <a:xfrm>
            <a:off x="1665923" y="6304002"/>
            <a:ext cx="6614279"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Reviewing prediction closeness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pic>
        <p:nvPicPr>
          <p:cNvPr id="16" name="Picture 15"/>
          <p:cNvPicPr>
            <a:picLocks noChangeAspect="1"/>
          </p:cNvPicPr>
          <p:nvPr/>
        </p:nvPicPr>
        <p:blipFill>
          <a:blip r:embed="rId4"/>
          <a:stretch>
            <a:fillRect/>
          </a:stretch>
        </p:blipFill>
        <p:spPr>
          <a:xfrm>
            <a:off x="7034530" y="1362075"/>
            <a:ext cx="7368540" cy="5782945"/>
          </a:xfrm>
          <a:prstGeom prst="rect">
            <a:avLst/>
          </a:prstGeom>
        </p:spPr>
      </p:pic>
      <p:sp>
        <p:nvSpPr>
          <p:cNvPr id="19" name="Rectangles 18"/>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4119920"/>
            <a:ext cx="6170771" cy="771287"/>
          </a:xfrm>
          <a:prstGeom prst="rect">
            <a:avLst/>
          </a:prstGeom>
          <a:noFill/>
        </p:spPr>
        <p:txBody>
          <a:bodyPr wrap="none" lIns="0" tIns="0" rIns="0" bIns="0" rtlCol="0" anchor="t"/>
          <a:lstStyle/>
          <a:p>
            <a:pPr marL="0" indent="0" algn="l">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Key Project Findings</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4" name="Shape 1"/>
          <p:cNvSpPr/>
          <p:nvPr/>
        </p:nvSpPr>
        <p:spPr>
          <a:xfrm>
            <a:off x="863798" y="5261372"/>
            <a:ext cx="4136350" cy="1933575"/>
          </a:xfrm>
          <a:prstGeom prst="roundRect">
            <a:avLst>
              <a:gd name="adj" fmla="val 5362"/>
            </a:avLst>
          </a:prstGeom>
          <a:solidFill>
            <a:srgbClr val="003180"/>
          </a:solidFill>
          <a:ln w="15240">
            <a:solidFill>
              <a:srgbClr val="194A99"/>
            </a:solidFill>
            <a:prstDash val="solid"/>
          </a:ln>
        </p:spPr>
      </p:sp>
      <p:sp>
        <p:nvSpPr>
          <p:cNvPr id="5" name="Text 2"/>
          <p:cNvSpPr/>
          <p:nvPr/>
        </p:nvSpPr>
        <p:spPr>
          <a:xfrm>
            <a:off x="1125855" y="5523428"/>
            <a:ext cx="3085386" cy="385524"/>
          </a:xfrm>
          <a:prstGeom prst="rect">
            <a:avLst/>
          </a:prstGeom>
          <a:noFill/>
        </p:spPr>
        <p:txBody>
          <a:bodyPr wrap="none" lIns="0" tIns="0" rIns="0" bIns="0" rtlCol="0" anchor="t"/>
          <a:lstStyle/>
          <a:p>
            <a:pPr marL="0" indent="0" algn="l">
              <a:lnSpc>
                <a:spcPts val="3000"/>
              </a:lnSpc>
              <a:buNone/>
            </a:pPr>
            <a:r>
              <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Major Influencers</a:t>
            </a:r>
            <a:endPar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3"/>
          <p:cNvSpPr/>
          <p:nvPr/>
        </p:nvSpPr>
        <p:spPr>
          <a:xfrm>
            <a:off x="1125855" y="6056948"/>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Distance, weather</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Text 4"/>
          <p:cNvSpPr/>
          <p:nvPr/>
        </p:nvSpPr>
        <p:spPr>
          <a:xfrm>
            <a:off x="1125855" y="6538079"/>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Traffic, prep time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8" name="Shape 5"/>
          <p:cNvSpPr/>
          <p:nvPr/>
        </p:nvSpPr>
        <p:spPr>
          <a:xfrm>
            <a:off x="5246965" y="5261372"/>
            <a:ext cx="4136350" cy="1933575"/>
          </a:xfrm>
          <a:prstGeom prst="roundRect">
            <a:avLst>
              <a:gd name="adj" fmla="val 5362"/>
            </a:avLst>
          </a:prstGeom>
          <a:solidFill>
            <a:srgbClr val="003180"/>
          </a:solidFill>
          <a:ln w="15240">
            <a:solidFill>
              <a:srgbClr val="194A99"/>
            </a:solidFill>
            <a:prstDash val="solid"/>
          </a:ln>
        </p:spPr>
      </p:sp>
      <p:sp>
        <p:nvSpPr>
          <p:cNvPr id="9" name="Text 6"/>
          <p:cNvSpPr/>
          <p:nvPr/>
        </p:nvSpPr>
        <p:spPr>
          <a:xfrm>
            <a:off x="5509022" y="5523428"/>
            <a:ext cx="3085386" cy="385524"/>
          </a:xfrm>
          <a:prstGeom prst="rect">
            <a:avLst/>
          </a:prstGeom>
          <a:noFill/>
        </p:spPr>
        <p:txBody>
          <a:bodyPr wrap="none" lIns="0" tIns="0" rIns="0" bIns="0" rtlCol="0" anchor="t"/>
          <a:lstStyle/>
          <a:p>
            <a:pPr marL="0" indent="0" algn="l">
              <a:lnSpc>
                <a:spcPts val="3000"/>
              </a:lnSpc>
              <a:buNone/>
            </a:pPr>
            <a:r>
              <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Secondary Factors</a:t>
            </a:r>
            <a:endPar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7"/>
          <p:cNvSpPr/>
          <p:nvPr/>
        </p:nvSpPr>
        <p:spPr>
          <a:xfrm>
            <a:off x="5509022" y="6056948"/>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Courier experience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8"/>
          <p:cNvSpPr/>
          <p:nvPr/>
        </p:nvSpPr>
        <p:spPr>
          <a:xfrm>
            <a:off x="5509022" y="6538079"/>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Vehicle type</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Shape 9"/>
          <p:cNvSpPr/>
          <p:nvPr/>
        </p:nvSpPr>
        <p:spPr>
          <a:xfrm>
            <a:off x="9630132" y="5261372"/>
            <a:ext cx="4136350" cy="1933575"/>
          </a:xfrm>
          <a:prstGeom prst="roundRect">
            <a:avLst>
              <a:gd name="adj" fmla="val 5362"/>
            </a:avLst>
          </a:prstGeom>
          <a:solidFill>
            <a:srgbClr val="003180"/>
          </a:solidFill>
          <a:ln w="15240">
            <a:solidFill>
              <a:srgbClr val="194A99"/>
            </a:solidFill>
            <a:prstDash val="solid"/>
          </a:ln>
        </p:spPr>
      </p:sp>
      <p:sp>
        <p:nvSpPr>
          <p:cNvPr id="13" name="Text 10"/>
          <p:cNvSpPr/>
          <p:nvPr/>
        </p:nvSpPr>
        <p:spPr>
          <a:xfrm>
            <a:off x="9892189" y="5523428"/>
            <a:ext cx="3085386" cy="385524"/>
          </a:xfrm>
          <a:prstGeom prst="rect">
            <a:avLst/>
          </a:prstGeom>
          <a:noFill/>
        </p:spPr>
        <p:txBody>
          <a:bodyPr wrap="none" lIns="0" tIns="0" rIns="0" bIns="0" rtlCol="0" anchor="t"/>
          <a:lstStyle/>
          <a:p>
            <a:pPr marL="0" indent="0" algn="l">
              <a:lnSpc>
                <a:spcPts val="3000"/>
              </a:lnSpc>
              <a:buNone/>
            </a:pPr>
            <a:r>
              <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Predictive Power</a:t>
            </a:r>
            <a:endParaRPr lang="en-US" sz="240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4" name="Text 11"/>
          <p:cNvSpPr/>
          <p:nvPr/>
        </p:nvSpPr>
        <p:spPr>
          <a:xfrm>
            <a:off x="9892189" y="6056948"/>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Forecast future deliveries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5" name="Text 12"/>
          <p:cNvSpPr/>
          <p:nvPr/>
        </p:nvSpPr>
        <p:spPr>
          <a:xfrm>
            <a:off x="9892189" y="6538079"/>
            <a:ext cx="3612237" cy="394811"/>
          </a:xfrm>
          <a:prstGeom prst="rect">
            <a:avLst/>
          </a:prstGeom>
          <a:noFill/>
        </p:spPr>
        <p:txBody>
          <a:bodyPr wrap="none" lIns="0" tIns="0" rIns="0" bIns="0" rtlCol="0" anchor="t"/>
          <a:lstStyle/>
          <a:p>
            <a:pPr marL="342900" indent="-342900" algn="l">
              <a:lnSpc>
                <a:spcPts val="3100"/>
              </a:lnSpc>
              <a:buSzPct val="100000"/>
              <a:buChar char="•"/>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Reduce delays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6" name="Rectangles 15"/>
          <p:cNvSpPr/>
          <p:nvPr/>
        </p:nvSpPr>
        <p:spPr>
          <a:xfrm>
            <a:off x="12343765" y="7561580"/>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3798" y="1225987"/>
            <a:ext cx="6170771" cy="771287"/>
          </a:xfrm>
          <a:prstGeom prst="rect">
            <a:avLst/>
          </a:prstGeom>
          <a:noFill/>
        </p:spPr>
        <p:txBody>
          <a:bodyPr wrap="none" lIns="0" tIns="0" rIns="0" bIns="0" rtlCol="0" anchor="t"/>
          <a:lstStyle/>
          <a:p>
            <a:pPr marL="0" indent="0" algn="l">
              <a:lnSpc>
                <a:spcPts val="6050"/>
              </a:lnSpc>
              <a:buNone/>
            </a:pPr>
            <a:r>
              <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Project Impact</a:t>
            </a:r>
            <a:endParaRPr lang="en-US" sz="4850" b="1"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3" name="Shape 1"/>
          <p:cNvSpPr/>
          <p:nvPr/>
        </p:nvSpPr>
        <p:spPr>
          <a:xfrm>
            <a:off x="863798" y="2490907"/>
            <a:ext cx="2150388" cy="1421963"/>
          </a:xfrm>
          <a:prstGeom prst="roundRect">
            <a:avLst>
              <a:gd name="adj" fmla="val 7291"/>
            </a:avLst>
          </a:prstGeom>
          <a:solidFill>
            <a:srgbClr val="003180"/>
          </a:solidFill>
          <a:ln w="15240">
            <a:solidFill>
              <a:srgbClr val="194A99"/>
            </a:solidFill>
            <a:prstDash val="solid"/>
          </a:ln>
        </p:spPr>
      </p:sp>
      <p:sp>
        <p:nvSpPr>
          <p:cNvPr id="4" name="Text 2"/>
          <p:cNvSpPr/>
          <p:nvPr/>
        </p:nvSpPr>
        <p:spPr>
          <a:xfrm>
            <a:off x="1765459" y="2984897"/>
            <a:ext cx="347067" cy="433864"/>
          </a:xfrm>
          <a:prstGeom prst="rect">
            <a:avLst/>
          </a:prstGeom>
          <a:noFill/>
        </p:spPr>
        <p:txBody>
          <a:bodyPr wrap="none" lIns="0" tIns="0" rIns="0" bIns="0" rtlCol="0" anchor="t"/>
          <a:lstStyle/>
          <a:p>
            <a:pPr marL="0" indent="0" algn="ctr">
              <a:lnSpc>
                <a:spcPts val="4350"/>
              </a:lnSpc>
              <a:buNone/>
            </a:pPr>
            <a:r>
              <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1</a:t>
            </a:r>
            <a:endPar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5" name="Text 3"/>
          <p:cNvSpPr/>
          <p:nvPr/>
        </p:nvSpPr>
        <p:spPr>
          <a:xfrm>
            <a:off x="3261003" y="2737723"/>
            <a:ext cx="2834759" cy="385524"/>
          </a:xfrm>
          <a:prstGeom prst="rect">
            <a:avLst/>
          </a:prstGeom>
          <a:noFill/>
        </p:spPr>
        <p:txBody>
          <a:bodyPr wrap="none" lIns="0" tIns="0" rIns="0" bIns="0" rtlCol="0" anchor="t"/>
          <a:lstStyle/>
          <a:p>
            <a:pPr marL="0" indent="0" algn="l">
              <a:lnSpc>
                <a:spcPts val="3000"/>
              </a:lnSpc>
              <a:buNone/>
            </a:pPr>
            <a:r>
              <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Route Planning</a:t>
            </a:r>
            <a:endPar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6" name="Text 4"/>
          <p:cNvSpPr/>
          <p:nvPr/>
        </p:nvSpPr>
        <p:spPr>
          <a:xfrm>
            <a:off x="3261003" y="3271242"/>
            <a:ext cx="2834759"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Optimize delivery paths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7" name="Shape 5"/>
          <p:cNvSpPr/>
          <p:nvPr/>
        </p:nvSpPr>
        <p:spPr>
          <a:xfrm>
            <a:off x="3137535" y="3897630"/>
            <a:ext cx="10505718" cy="15240"/>
          </a:xfrm>
          <a:prstGeom prst="roundRect">
            <a:avLst>
              <a:gd name="adj" fmla="val 680244"/>
            </a:avLst>
          </a:prstGeom>
          <a:solidFill>
            <a:srgbClr val="194A99"/>
          </a:solidFill>
        </p:spPr>
      </p:sp>
      <p:sp>
        <p:nvSpPr>
          <p:cNvPr id="8" name="Shape 6"/>
          <p:cNvSpPr/>
          <p:nvPr/>
        </p:nvSpPr>
        <p:spPr>
          <a:xfrm>
            <a:off x="863798" y="4036219"/>
            <a:ext cx="4300895" cy="1421963"/>
          </a:xfrm>
          <a:prstGeom prst="roundRect">
            <a:avLst>
              <a:gd name="adj" fmla="val 7291"/>
            </a:avLst>
          </a:prstGeom>
          <a:solidFill>
            <a:srgbClr val="003180"/>
          </a:solidFill>
          <a:ln w="15240">
            <a:solidFill>
              <a:srgbClr val="194A99"/>
            </a:solidFill>
            <a:prstDash val="solid"/>
          </a:ln>
        </p:spPr>
      </p:sp>
      <p:sp>
        <p:nvSpPr>
          <p:cNvPr id="9" name="Text 7"/>
          <p:cNvSpPr/>
          <p:nvPr/>
        </p:nvSpPr>
        <p:spPr>
          <a:xfrm>
            <a:off x="2840712" y="4530209"/>
            <a:ext cx="347067" cy="433864"/>
          </a:xfrm>
          <a:prstGeom prst="rect">
            <a:avLst/>
          </a:prstGeom>
          <a:noFill/>
        </p:spPr>
        <p:txBody>
          <a:bodyPr wrap="none" lIns="0" tIns="0" rIns="0" bIns="0" rtlCol="0" anchor="t"/>
          <a:lstStyle/>
          <a:p>
            <a:pPr marL="0" indent="0" algn="ctr">
              <a:lnSpc>
                <a:spcPts val="4350"/>
              </a:lnSpc>
              <a:buNone/>
            </a:pPr>
            <a:r>
              <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2</a:t>
            </a:r>
            <a:endPar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0" name="Text 8"/>
          <p:cNvSpPr/>
          <p:nvPr/>
        </p:nvSpPr>
        <p:spPr>
          <a:xfrm>
            <a:off x="5411510" y="4283035"/>
            <a:ext cx="3085386" cy="385524"/>
          </a:xfrm>
          <a:prstGeom prst="rect">
            <a:avLst/>
          </a:prstGeom>
          <a:noFill/>
        </p:spPr>
        <p:txBody>
          <a:bodyPr wrap="none" lIns="0" tIns="0" rIns="0" bIns="0" rtlCol="0" anchor="t"/>
          <a:lstStyle/>
          <a:p>
            <a:pPr marL="0" indent="0" algn="l">
              <a:lnSpc>
                <a:spcPts val="3000"/>
              </a:lnSpc>
              <a:buNone/>
            </a:pPr>
            <a:r>
              <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Courier Assignment</a:t>
            </a:r>
            <a:endPar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1" name="Text 9"/>
          <p:cNvSpPr/>
          <p:nvPr/>
        </p:nvSpPr>
        <p:spPr>
          <a:xfrm>
            <a:off x="5411510" y="4816554"/>
            <a:ext cx="3504962"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Match skills to delivery needs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2" name="Shape 10"/>
          <p:cNvSpPr/>
          <p:nvPr/>
        </p:nvSpPr>
        <p:spPr>
          <a:xfrm>
            <a:off x="5288042" y="5442942"/>
            <a:ext cx="8355211" cy="15240"/>
          </a:xfrm>
          <a:prstGeom prst="roundRect">
            <a:avLst>
              <a:gd name="adj" fmla="val 680244"/>
            </a:avLst>
          </a:prstGeom>
          <a:solidFill>
            <a:srgbClr val="194A99"/>
          </a:solidFill>
        </p:spPr>
      </p:sp>
      <p:sp>
        <p:nvSpPr>
          <p:cNvPr id="13" name="Shape 11"/>
          <p:cNvSpPr/>
          <p:nvPr/>
        </p:nvSpPr>
        <p:spPr>
          <a:xfrm>
            <a:off x="863798" y="5581531"/>
            <a:ext cx="6451402" cy="1421963"/>
          </a:xfrm>
          <a:prstGeom prst="roundRect">
            <a:avLst>
              <a:gd name="adj" fmla="val 7291"/>
            </a:avLst>
          </a:prstGeom>
          <a:solidFill>
            <a:srgbClr val="003180"/>
          </a:solidFill>
          <a:ln w="15240">
            <a:solidFill>
              <a:srgbClr val="194A99"/>
            </a:solidFill>
            <a:prstDash val="solid"/>
          </a:ln>
        </p:spPr>
      </p:sp>
      <p:sp>
        <p:nvSpPr>
          <p:cNvPr id="14" name="Text 12"/>
          <p:cNvSpPr/>
          <p:nvPr/>
        </p:nvSpPr>
        <p:spPr>
          <a:xfrm>
            <a:off x="3915966" y="6075521"/>
            <a:ext cx="347067" cy="433864"/>
          </a:xfrm>
          <a:prstGeom prst="rect">
            <a:avLst/>
          </a:prstGeom>
          <a:noFill/>
        </p:spPr>
        <p:txBody>
          <a:bodyPr wrap="none" lIns="0" tIns="0" rIns="0" bIns="0" rtlCol="0" anchor="t"/>
          <a:lstStyle/>
          <a:p>
            <a:pPr marL="0" indent="0" algn="ctr">
              <a:lnSpc>
                <a:spcPts val="4350"/>
              </a:lnSpc>
              <a:buNone/>
            </a:pPr>
            <a:r>
              <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3</a:t>
            </a:r>
            <a:endParaRPr lang="en-US" sz="27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5" name="Text 13"/>
          <p:cNvSpPr/>
          <p:nvPr/>
        </p:nvSpPr>
        <p:spPr>
          <a:xfrm>
            <a:off x="7562017" y="5828348"/>
            <a:ext cx="3331964" cy="385524"/>
          </a:xfrm>
          <a:prstGeom prst="rect">
            <a:avLst/>
          </a:prstGeom>
          <a:noFill/>
        </p:spPr>
        <p:txBody>
          <a:bodyPr wrap="none" lIns="0" tIns="0" rIns="0" bIns="0" rtlCol="0" anchor="t"/>
          <a:lstStyle/>
          <a:p>
            <a:pPr marL="0" indent="0" algn="l">
              <a:lnSpc>
                <a:spcPts val="3000"/>
              </a:lnSpc>
              <a:buNone/>
            </a:pPr>
            <a:r>
              <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Customer Information</a:t>
            </a:r>
            <a:endParaRPr lang="en-US" sz="24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6" name="Text 14"/>
          <p:cNvSpPr/>
          <p:nvPr/>
        </p:nvSpPr>
        <p:spPr>
          <a:xfrm>
            <a:off x="7562017" y="6361867"/>
            <a:ext cx="3331964" cy="394811"/>
          </a:xfrm>
          <a:prstGeom prst="rect">
            <a:avLst/>
          </a:prstGeom>
          <a:noFill/>
        </p:spPr>
        <p:txBody>
          <a:bodyPr wrap="none" lIns="0" tIns="0" rIns="0" bIns="0" rtlCol="0" anchor="t"/>
          <a:lstStyle/>
          <a:p>
            <a:pPr marL="0" indent="0" algn="l">
              <a:lnSpc>
                <a:spcPts val="3100"/>
              </a:lnSpc>
              <a:buNone/>
            </a:pPr>
            <a:r>
              <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rPr>
              <a:t>Provide accurate ETAs</a:t>
            </a:r>
            <a:endParaRPr lang="en-US" sz="1900" dirty="0">
              <a:solidFill>
                <a:schemeClr val="bg1"/>
              </a:solidFill>
              <a:latin typeface="Merriweather" panose="00000500000000000000" pitchFamily="34" charset="0"/>
              <a:ea typeface="Merriweather" panose="00000500000000000000" pitchFamily="34" charset="-122"/>
              <a:cs typeface="Merriweather" panose="00000500000000000000" pitchFamily="34" charset="-120"/>
            </a:endParaRPr>
          </a:p>
        </p:txBody>
      </p:sp>
      <p:sp>
        <p:nvSpPr>
          <p:cNvPr id="17" name="Rectangles 16"/>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s 18"/>
          <p:cNvSpPr/>
          <p:nvPr/>
        </p:nvSpPr>
        <p:spPr>
          <a:xfrm>
            <a:off x="12343765" y="7544435"/>
            <a:ext cx="2268855" cy="563245"/>
          </a:xfrm>
          <a:prstGeom prst="rect">
            <a:avLst/>
          </a:prstGeom>
          <a:solidFill>
            <a:srgbClr val="09151C"/>
          </a:solidFill>
          <a:ln>
            <a:solidFill>
              <a:srgbClr val="09151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solidFill>
                <a:schemeClr val="bg1"/>
              </a:solidFill>
            </a:endParaRPr>
          </a:p>
        </p:txBody>
      </p:sp>
      <p:pic>
        <p:nvPicPr>
          <p:cNvPr id="20" name="Picture 19"/>
          <p:cNvPicPr>
            <a:picLocks noChangeAspect="1"/>
          </p:cNvPicPr>
          <p:nvPr/>
        </p:nvPicPr>
        <p:blipFill>
          <a:blip r:embed="rId1"/>
          <a:stretch>
            <a:fillRect/>
          </a:stretch>
        </p:blipFill>
        <p:spPr>
          <a:xfrm>
            <a:off x="1510665" y="1765300"/>
            <a:ext cx="11974830" cy="5720080"/>
          </a:xfrm>
          <a:prstGeom prst="rect">
            <a:avLst/>
          </a:prstGeom>
        </p:spPr>
      </p:pic>
      <p:sp>
        <p:nvSpPr>
          <p:cNvPr id="21" name="Text Box 20"/>
          <p:cNvSpPr txBox="1"/>
          <p:nvPr/>
        </p:nvSpPr>
        <p:spPr>
          <a:xfrm>
            <a:off x="1510665" y="685800"/>
            <a:ext cx="12008485" cy="793115"/>
          </a:xfrm>
          <a:prstGeom prst="rect">
            <a:avLst/>
          </a:prstGeom>
          <a:solidFill>
            <a:schemeClr val="tx1">
              <a:lumMod val="95000"/>
              <a:lumOff val="5000"/>
            </a:schemeClr>
          </a:solidFill>
        </p:spPr>
        <p:txBody>
          <a:bodyPr wrap="square" rtlCol="0">
            <a:noAutofit/>
          </a:bodyPr>
          <a:p>
            <a:pPr algn="ctr"/>
            <a:r>
              <a:rPr lang="en-US" altLang="en-US" sz="4000" b="1">
                <a:solidFill>
                  <a:schemeClr val="bg1"/>
                </a:solidFill>
                <a:latin typeface="Times New Roman" panose="02020603050405020304" charset="0"/>
                <a:cs typeface="Times New Roman" panose="02020603050405020304" charset="0"/>
              </a:rPr>
              <a:t>ACTUAL AND PREDICTED DELIVERY TIMES</a:t>
            </a:r>
            <a:endParaRPr lang="en-US" altLang="en-US" sz="4000" b="1">
              <a:solidFill>
                <a:schemeClr val="bg1"/>
              </a:solidFill>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1687</Words>
  <Application>WPS Presentation</Application>
  <PresentationFormat>On-screen Show (16:9)</PresentationFormat>
  <Paragraphs>152</Paragraphs>
  <Slides>10</Slides>
  <Notes>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SimSun</vt:lpstr>
      <vt:lpstr>Wingdings</vt:lpstr>
      <vt:lpstr>Times New Roman</vt:lpstr>
      <vt:lpstr>Merriweather</vt:lpstr>
      <vt:lpstr>Merriweather</vt:lpstr>
      <vt:lpstr>Merriweather</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Ayaan</cp:lastModifiedBy>
  <cp:revision>6</cp:revision>
  <dcterms:created xsi:type="dcterms:W3CDTF">2025-06-13T15:40:00Z</dcterms:created>
  <dcterms:modified xsi:type="dcterms:W3CDTF">2025-06-16T11:47:05Z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B0024860F3CB44F19E340F90A3A35E4F_13</vt:lpwstr>
  </property>
  <property fmtid="{D5CDD505-2E9C-101B-9397-08002B2CF9AE}" pid="3" name="KSOProductBuildVer">
    <vt:lpwstr>1033-12.2.0.21546</vt:lpwstr>
  </property>
</Properties>
</file>